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0" r:id="rId3"/>
    <p:sldId id="257" r:id="rId4"/>
    <p:sldId id="263" r:id="rId5"/>
    <p:sldId id="261" r:id="rId6"/>
    <p:sldId id="259" r:id="rId7"/>
    <p:sldId id="264" r:id="rId8"/>
    <p:sldId id="265" r:id="rId9"/>
    <p:sldId id="262" r:id="rId10"/>
    <p:sldId id="25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Monday, November 9,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5515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Monday, November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18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Monday, November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42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Monday, November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72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Monday, November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08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Monday, November 9,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751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Monday, November 9,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61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Monday, November 9,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2732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Monday, November 9,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984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Monday, November 9,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9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Monday, November 9,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55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Monday, November 9,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8849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4" r:id="rId2"/>
    <p:sldLayoutId id="2147483693" r:id="rId3"/>
    <p:sldLayoutId id="2147483692" r:id="rId4"/>
    <p:sldLayoutId id="2147483691" r:id="rId5"/>
    <p:sldLayoutId id="2147483690" r:id="rId6"/>
    <p:sldLayoutId id="2147483689" r:id="rId7"/>
    <p:sldLayoutId id="2147483688" r:id="rId8"/>
    <p:sldLayoutId id="2147483687" r:id="rId9"/>
    <p:sldLayoutId id="2147483686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labs.play-with-docker.com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4FA1E7DF-5601-46A8-8979-B9A8FA70DE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C3380D3-B816-4417-8931-FF030474D6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87975" y="4079647"/>
            <a:ext cx="3565525" cy="416716"/>
          </a:xfrm>
        </p:spPr>
        <p:txBody>
          <a:bodyPr>
            <a:normAutofit/>
          </a:bodyPr>
          <a:lstStyle/>
          <a:p>
            <a:r>
              <a:rPr lang="de-DE" sz="2000" dirty="0">
                <a:solidFill>
                  <a:schemeClr val="tx1">
                    <a:alpha val="60000"/>
                  </a:schemeClr>
                </a:solidFill>
              </a:rPr>
              <a:t>Marc Auberer, 10.11.2020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F96AC91-96AD-4B33-9BE6-32319FB87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2695575"/>
            <a:ext cx="57150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8F4AED07-3C69-417E-B10B-383D56C8BF51}"/>
              </a:ext>
            </a:extLst>
          </p:cNvPr>
          <p:cNvSpPr txBox="1"/>
          <p:nvPr/>
        </p:nvSpPr>
        <p:spPr>
          <a:xfrm>
            <a:off x="8790635" y="3930847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3182226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ADFE21-69BE-45EF-89BA-4D4ED6A9A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798574"/>
          </a:xfrm>
        </p:spPr>
        <p:txBody>
          <a:bodyPr/>
          <a:lstStyle/>
          <a:p>
            <a:pPr algn="ctr"/>
            <a:r>
              <a:rPr lang="de-DE" sz="3600" dirty="0"/>
              <a:t>Bildquellen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51217F-ED8D-4312-8353-21577256E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de-DE" sz="1200" dirty="0"/>
              <a:t>(1): https://www.docker.com/sites/default/files/d8/styles/role_icon/public/2019-07/horizontal-logo-monochromatic-white.png?itok=SBlK2TGU</a:t>
            </a:r>
          </a:p>
          <a:p>
            <a:pPr marL="0" indent="0">
              <a:buNone/>
            </a:pPr>
            <a:r>
              <a:rPr lang="de-DE" sz="1200" dirty="0"/>
              <a:t>(2): https://www.unixtutorial.org/images/software/docker-hub.png</a:t>
            </a:r>
          </a:p>
          <a:p>
            <a:pPr marL="0" indent="0">
              <a:buNone/>
            </a:pP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3154645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A8FE2D-C0C0-4083-A5DD-3A0BA8FD0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715447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Docker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D9EFC0-463F-4E7A-9C6F-CAB30B738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1290" y="1557813"/>
            <a:ext cx="9233064" cy="475091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de-DE" dirty="0"/>
              <a:t>Entwickelt von </a:t>
            </a:r>
            <a:r>
              <a:rPr lang="de-DE" dirty="0" err="1"/>
              <a:t>dotCloud</a:t>
            </a:r>
            <a:r>
              <a:rPr lang="de-DE" dirty="0"/>
              <a:t>, später Docker Inc.</a:t>
            </a:r>
          </a:p>
          <a:p>
            <a:pPr>
              <a:lnSpc>
                <a:spcPct val="100000"/>
              </a:lnSpc>
            </a:pPr>
            <a:r>
              <a:rPr lang="de-DE" dirty="0"/>
              <a:t>2019 übernommen durch </a:t>
            </a:r>
            <a:r>
              <a:rPr lang="de-DE" dirty="0" err="1"/>
              <a:t>Mirantis</a:t>
            </a:r>
            <a:endParaRPr lang="de-DE" dirty="0"/>
          </a:p>
          <a:p>
            <a:pPr>
              <a:lnSpc>
                <a:spcPct val="100000"/>
              </a:lnSpc>
            </a:pPr>
            <a:r>
              <a:rPr lang="de-DE" dirty="0"/>
              <a:t>Zukunft von Docker Swarm unsicher</a:t>
            </a:r>
          </a:p>
          <a:p>
            <a:pPr>
              <a:lnSpc>
                <a:spcPct val="100000"/>
              </a:lnSpc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dirty="0"/>
              <a:t>Entwickelt in Go</a:t>
            </a:r>
          </a:p>
          <a:p>
            <a:pPr>
              <a:lnSpc>
                <a:spcPct val="100000"/>
              </a:lnSpc>
            </a:pPr>
            <a:r>
              <a:rPr lang="de-DE" dirty="0"/>
              <a:t>Primär ausgelegt für Linux Distributionen</a:t>
            </a:r>
          </a:p>
        </p:txBody>
      </p:sp>
    </p:spTree>
    <p:extLst>
      <p:ext uri="{BB962C8B-B14F-4D97-AF65-F5344CB8AC3E}">
        <p14:creationId xmlns:p14="http://schemas.microsoft.com/office/powerpoint/2010/main" val="2186420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3F3023-9671-4F04-883A-777B8B940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85759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Container-Konzept</a:t>
            </a:r>
            <a:endParaRPr lang="de-DE" sz="4000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2232B06B-E47C-4684-A614-3C6846EB3951}"/>
              </a:ext>
            </a:extLst>
          </p:cNvPr>
          <p:cNvGrpSpPr/>
          <p:nvPr/>
        </p:nvGrpSpPr>
        <p:grpSpPr>
          <a:xfrm>
            <a:off x="8167519" y="2049180"/>
            <a:ext cx="2600696" cy="685759"/>
            <a:chOff x="1454727" y="2119745"/>
            <a:chExt cx="2600696" cy="685759"/>
          </a:xfrm>
        </p:grpSpPr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48809B0F-492D-48C6-80F7-829AD92B376C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CACCE6D4-9FBB-4207-84D4-0B546D847B33}"/>
                </a:ext>
              </a:extLst>
            </p:cNvPr>
            <p:cNvSpPr txBox="1"/>
            <p:nvPr/>
          </p:nvSpPr>
          <p:spPr>
            <a:xfrm>
              <a:off x="1581516" y="2277958"/>
              <a:ext cx="234711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Einfaches </a:t>
              </a:r>
              <a:r>
                <a:rPr lang="de-DE" dirty="0" err="1"/>
                <a:t>Deployment</a:t>
              </a:r>
              <a:endParaRPr lang="de-DE" dirty="0"/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B7F285D2-B352-4CF3-9E9C-E1ACE5B42A3C}"/>
              </a:ext>
            </a:extLst>
          </p:cNvPr>
          <p:cNvGrpSpPr/>
          <p:nvPr/>
        </p:nvGrpSpPr>
        <p:grpSpPr>
          <a:xfrm>
            <a:off x="8069282" y="4920603"/>
            <a:ext cx="2600696" cy="685759"/>
            <a:chOff x="1454727" y="2119745"/>
            <a:chExt cx="2600696" cy="685759"/>
          </a:xfrm>
        </p:grpSpPr>
        <p:sp>
          <p:nvSpPr>
            <p:cNvPr id="10" name="Rechteck: abgerundete Ecken 9">
              <a:extLst>
                <a:ext uri="{FF2B5EF4-FFF2-40B4-BE49-F238E27FC236}">
                  <a16:creationId xmlns:a16="http://schemas.microsoft.com/office/drawing/2014/main" id="{F8DA50E5-0FB9-49CE-B405-7B0FD7173330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9646AE52-F021-4604-B966-FD5D65BCBEC9}"/>
                </a:ext>
              </a:extLst>
            </p:cNvPr>
            <p:cNvSpPr txBox="1"/>
            <p:nvPr/>
          </p:nvSpPr>
          <p:spPr>
            <a:xfrm>
              <a:off x="1650445" y="2277958"/>
              <a:ext cx="2209259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Horizontal skalierbar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C1D90AA5-351B-41FD-93C3-D7BAFBD2FDC4}"/>
              </a:ext>
            </a:extLst>
          </p:cNvPr>
          <p:cNvGrpSpPr/>
          <p:nvPr/>
        </p:nvGrpSpPr>
        <p:grpSpPr>
          <a:xfrm>
            <a:off x="1191607" y="4659347"/>
            <a:ext cx="2600696" cy="685759"/>
            <a:chOff x="1454727" y="2119745"/>
            <a:chExt cx="2600696" cy="685759"/>
          </a:xfrm>
        </p:grpSpPr>
        <p:sp>
          <p:nvSpPr>
            <p:cNvPr id="13" name="Rechteck: abgerundete Ecken 12">
              <a:extLst>
                <a:ext uri="{FF2B5EF4-FFF2-40B4-BE49-F238E27FC236}">
                  <a16:creationId xmlns:a16="http://schemas.microsoft.com/office/drawing/2014/main" id="{173CCD33-3A8B-4B2F-82C4-31DF2D1462F1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6072E784-98C5-4134-A48C-3D91420A5E82}"/>
                </a:ext>
              </a:extLst>
            </p:cNvPr>
            <p:cNvSpPr txBox="1"/>
            <p:nvPr/>
          </p:nvSpPr>
          <p:spPr>
            <a:xfrm>
              <a:off x="1789906" y="2277958"/>
              <a:ext cx="193033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Vertikal skalierbar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62472361-4F0E-422A-B1E7-C40736B90BE3}"/>
              </a:ext>
            </a:extLst>
          </p:cNvPr>
          <p:cNvGrpSpPr/>
          <p:nvPr/>
        </p:nvGrpSpPr>
        <p:grpSpPr>
          <a:xfrm>
            <a:off x="2778943" y="3242229"/>
            <a:ext cx="2600696" cy="685759"/>
            <a:chOff x="1454727" y="2119745"/>
            <a:chExt cx="2600696" cy="685759"/>
          </a:xfrm>
        </p:grpSpPr>
        <p:sp>
          <p:nvSpPr>
            <p:cNvPr id="16" name="Rechteck: abgerundete Ecken 15">
              <a:extLst>
                <a:ext uri="{FF2B5EF4-FFF2-40B4-BE49-F238E27FC236}">
                  <a16:creationId xmlns:a16="http://schemas.microsoft.com/office/drawing/2014/main" id="{A8284F73-C33E-4A0E-A8B6-7AF9326427BB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44265599-2881-4E39-9033-81CA37EE5EBB}"/>
                </a:ext>
              </a:extLst>
            </p:cNvPr>
            <p:cNvSpPr txBox="1"/>
            <p:nvPr/>
          </p:nvSpPr>
          <p:spPr>
            <a:xfrm>
              <a:off x="1899712" y="2277958"/>
              <a:ext cx="1710725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Leichtgewichtig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2A6AA005-3F4C-4236-82CE-1FEAC41BDDC9}"/>
              </a:ext>
            </a:extLst>
          </p:cNvPr>
          <p:cNvGrpSpPr/>
          <p:nvPr/>
        </p:nvGrpSpPr>
        <p:grpSpPr>
          <a:xfrm>
            <a:off x="1191608" y="1680622"/>
            <a:ext cx="2600696" cy="685759"/>
            <a:chOff x="1454727" y="2119745"/>
            <a:chExt cx="2600696" cy="685759"/>
          </a:xfrm>
        </p:grpSpPr>
        <p:sp>
          <p:nvSpPr>
            <p:cNvPr id="19" name="Rechteck: abgerundete Ecken 18">
              <a:extLst>
                <a:ext uri="{FF2B5EF4-FFF2-40B4-BE49-F238E27FC236}">
                  <a16:creationId xmlns:a16="http://schemas.microsoft.com/office/drawing/2014/main" id="{E83C7CA5-B46E-4269-A010-DDBDA522F498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B68A2636-422A-4725-8D8B-B3F744D421C4}"/>
                </a:ext>
              </a:extLst>
            </p:cNvPr>
            <p:cNvSpPr txBox="1"/>
            <p:nvPr/>
          </p:nvSpPr>
          <p:spPr>
            <a:xfrm>
              <a:off x="1838798" y="2277958"/>
              <a:ext cx="183255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Einfacher Aufbau</a:t>
              </a:r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70F1E5EC-A2A1-4565-8D5E-DB64247E4BA9}"/>
              </a:ext>
            </a:extLst>
          </p:cNvPr>
          <p:cNvGrpSpPr/>
          <p:nvPr/>
        </p:nvGrpSpPr>
        <p:grpSpPr>
          <a:xfrm>
            <a:off x="6229015" y="3743786"/>
            <a:ext cx="3268173" cy="685759"/>
            <a:chOff x="1454726" y="2119745"/>
            <a:chExt cx="3268173" cy="685759"/>
          </a:xfrm>
        </p:grpSpPr>
        <p:sp>
          <p:nvSpPr>
            <p:cNvPr id="22" name="Rechteck: abgerundete Ecken 21">
              <a:extLst>
                <a:ext uri="{FF2B5EF4-FFF2-40B4-BE49-F238E27FC236}">
                  <a16:creationId xmlns:a16="http://schemas.microsoft.com/office/drawing/2014/main" id="{7041C0D4-8F1D-42CD-AED3-6C60BA135066}"/>
                </a:ext>
              </a:extLst>
            </p:cNvPr>
            <p:cNvSpPr/>
            <p:nvPr/>
          </p:nvSpPr>
          <p:spPr>
            <a:xfrm>
              <a:off x="1454726" y="2119745"/>
              <a:ext cx="3268173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8B182BEE-ECA5-4659-8FFD-313CEAA6B2E9}"/>
                </a:ext>
              </a:extLst>
            </p:cNvPr>
            <p:cNvSpPr txBox="1"/>
            <p:nvPr/>
          </p:nvSpPr>
          <p:spPr>
            <a:xfrm>
              <a:off x="1484045" y="2277958"/>
              <a:ext cx="320953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Wenig Administrationsaufwand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2D6A0711-5309-4900-8853-381472162B43}"/>
              </a:ext>
            </a:extLst>
          </p:cNvPr>
          <p:cNvGrpSpPr/>
          <p:nvPr/>
        </p:nvGrpSpPr>
        <p:grpSpPr>
          <a:xfrm>
            <a:off x="4710663" y="1552872"/>
            <a:ext cx="2600696" cy="685759"/>
            <a:chOff x="1454727" y="2119745"/>
            <a:chExt cx="2600696" cy="685759"/>
          </a:xfrm>
        </p:grpSpPr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86B3989A-4D7C-4957-B62F-09DAAEE22735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AEB04FFD-3E1A-49B1-96CC-5192E93D3F94}"/>
                </a:ext>
              </a:extLst>
            </p:cNvPr>
            <p:cNvSpPr txBox="1"/>
            <p:nvPr/>
          </p:nvSpPr>
          <p:spPr>
            <a:xfrm>
              <a:off x="1788303" y="2287908"/>
              <a:ext cx="193354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CI/CD-Kompatibel</a:t>
              </a:r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FAA726B4-B31E-4141-A4F0-ECB81E594E68}"/>
              </a:ext>
            </a:extLst>
          </p:cNvPr>
          <p:cNvGrpSpPr/>
          <p:nvPr/>
        </p:nvGrpSpPr>
        <p:grpSpPr>
          <a:xfrm>
            <a:off x="4485031" y="5078816"/>
            <a:ext cx="2600696" cy="685759"/>
            <a:chOff x="1454727" y="2119745"/>
            <a:chExt cx="2600696" cy="685759"/>
          </a:xfrm>
        </p:grpSpPr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406108F8-C92C-46E2-A61A-34FE99DF2A77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D8813C63-272F-4530-BB4A-D583F1289FEA}"/>
                </a:ext>
              </a:extLst>
            </p:cNvPr>
            <p:cNvSpPr txBox="1"/>
            <p:nvPr/>
          </p:nvSpPr>
          <p:spPr>
            <a:xfrm>
              <a:off x="1765861" y="2277958"/>
              <a:ext cx="197842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Zentral verwaltbar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4150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7AB7243B-96FB-4942-9629-6F43D8E36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85759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Container-Konzept</a:t>
            </a:r>
            <a:endParaRPr lang="de-DE" sz="4000" dirty="0"/>
          </a:p>
        </p:txBody>
      </p:sp>
      <p:sp>
        <p:nvSpPr>
          <p:cNvPr id="6" name="Rechteck: abgerundete Ecken 5">
            <a:extLst>
              <a:ext uri="{FF2B5EF4-FFF2-40B4-BE49-F238E27FC236}">
                <a16:creationId xmlns:a16="http://schemas.microsoft.com/office/drawing/2014/main" id="{C678CEC1-5D72-41BE-84E6-BC6C98E3CD39}"/>
              </a:ext>
            </a:extLst>
          </p:cNvPr>
          <p:cNvSpPr/>
          <p:nvPr/>
        </p:nvSpPr>
        <p:spPr>
          <a:xfrm>
            <a:off x="7113319" y="2434439"/>
            <a:ext cx="3396343" cy="2095996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Spring App</a:t>
            </a:r>
          </a:p>
        </p:txBody>
      </p:sp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A91B9971-0EEB-4A77-9145-4C195B8EC5F0}"/>
              </a:ext>
            </a:extLst>
          </p:cNvPr>
          <p:cNvSpPr/>
          <p:nvPr/>
        </p:nvSpPr>
        <p:spPr>
          <a:xfrm>
            <a:off x="1767443" y="2434439"/>
            <a:ext cx="3396343" cy="2095996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2E91E56A-36CD-41D7-9084-C23D527B06B6}"/>
              </a:ext>
            </a:extLst>
          </p:cNvPr>
          <p:cNvSpPr/>
          <p:nvPr/>
        </p:nvSpPr>
        <p:spPr>
          <a:xfrm>
            <a:off x="1972292" y="3522021"/>
            <a:ext cx="2986644" cy="389906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: abgerundete Ecken 11">
            <a:extLst>
              <a:ext uri="{FF2B5EF4-FFF2-40B4-BE49-F238E27FC236}">
                <a16:creationId xmlns:a16="http://schemas.microsoft.com/office/drawing/2014/main" id="{C6FF0257-EB2E-4F03-A61E-915BAA2B75DE}"/>
              </a:ext>
            </a:extLst>
          </p:cNvPr>
          <p:cNvSpPr/>
          <p:nvPr/>
        </p:nvSpPr>
        <p:spPr>
          <a:xfrm>
            <a:off x="1972292" y="3070759"/>
            <a:ext cx="2986644" cy="389906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Rechteck: abgerundete Ecken 13">
            <a:extLst>
              <a:ext uri="{FF2B5EF4-FFF2-40B4-BE49-F238E27FC236}">
                <a16:creationId xmlns:a16="http://schemas.microsoft.com/office/drawing/2014/main" id="{8B219739-A482-4E37-97FA-87A10704C834}"/>
              </a:ext>
            </a:extLst>
          </p:cNvPr>
          <p:cNvSpPr/>
          <p:nvPr/>
        </p:nvSpPr>
        <p:spPr>
          <a:xfrm>
            <a:off x="1972292" y="2619497"/>
            <a:ext cx="2986644" cy="389906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Rechteck: abgerundete Ecken 17">
            <a:extLst>
              <a:ext uri="{FF2B5EF4-FFF2-40B4-BE49-F238E27FC236}">
                <a16:creationId xmlns:a16="http://schemas.microsoft.com/office/drawing/2014/main" id="{67C180C6-D938-4300-855B-A48EFDA98BEF}"/>
              </a:ext>
            </a:extLst>
          </p:cNvPr>
          <p:cNvSpPr/>
          <p:nvPr/>
        </p:nvSpPr>
        <p:spPr>
          <a:xfrm>
            <a:off x="1972292" y="4026228"/>
            <a:ext cx="2986644" cy="389906"/>
          </a:xfrm>
          <a:prstGeom prst="round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355FB72-5798-4D54-A053-E314D83864F2}"/>
              </a:ext>
            </a:extLst>
          </p:cNvPr>
          <p:cNvSpPr txBox="1"/>
          <p:nvPr/>
        </p:nvSpPr>
        <p:spPr>
          <a:xfrm>
            <a:off x="2069238" y="2647542"/>
            <a:ext cx="27927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FROM gcr.io/</a:t>
            </a:r>
            <a:r>
              <a:rPr lang="de-DE" sz="1600" dirty="0" err="1"/>
              <a:t>distroless</a:t>
            </a:r>
            <a:r>
              <a:rPr lang="de-DE" sz="1600" dirty="0"/>
              <a:t>/java:11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B4A3447-2172-42BB-813E-E2F447B7A847}"/>
              </a:ext>
            </a:extLst>
          </p:cNvPr>
          <p:cNvSpPr txBox="1"/>
          <p:nvPr/>
        </p:nvSpPr>
        <p:spPr>
          <a:xfrm>
            <a:off x="2194272" y="3094842"/>
            <a:ext cx="25426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COPY </a:t>
            </a:r>
            <a:r>
              <a:rPr lang="de-DE" sz="1600" dirty="0" err="1"/>
              <a:t>target</a:t>
            </a:r>
            <a:r>
              <a:rPr lang="de-DE" sz="1600" dirty="0"/>
              <a:t>/app.jar app.jar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AB586397-AAB1-4182-8465-94C83FFBBA61}"/>
              </a:ext>
            </a:extLst>
          </p:cNvPr>
          <p:cNvSpPr txBox="1"/>
          <p:nvPr/>
        </p:nvSpPr>
        <p:spPr>
          <a:xfrm>
            <a:off x="2758743" y="3547697"/>
            <a:ext cx="13179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EXPOSE 8080</a:t>
            </a: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A5A78CD5-A8A9-45FC-B7A2-A6FA5A9C60FB}"/>
              </a:ext>
            </a:extLst>
          </p:cNvPr>
          <p:cNvSpPr txBox="1"/>
          <p:nvPr/>
        </p:nvSpPr>
        <p:spPr>
          <a:xfrm>
            <a:off x="2428471" y="4044040"/>
            <a:ext cx="21675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CMD [„application.jar“]</a:t>
            </a:r>
          </a:p>
        </p:txBody>
      </p:sp>
      <p:sp>
        <p:nvSpPr>
          <p:cNvPr id="26" name="Gleichschenkliges Dreieck 25">
            <a:extLst>
              <a:ext uri="{FF2B5EF4-FFF2-40B4-BE49-F238E27FC236}">
                <a16:creationId xmlns:a16="http://schemas.microsoft.com/office/drawing/2014/main" id="{92278FF9-48DF-49E4-84A0-A686CED4CE07}"/>
              </a:ext>
            </a:extLst>
          </p:cNvPr>
          <p:cNvSpPr/>
          <p:nvPr/>
        </p:nvSpPr>
        <p:spPr>
          <a:xfrm rot="5400000">
            <a:off x="5717381" y="3179142"/>
            <a:ext cx="765958" cy="685759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87756F7F-CB9E-49A8-9CD9-56967680D104}"/>
              </a:ext>
            </a:extLst>
          </p:cNvPr>
          <p:cNvSpPr txBox="1"/>
          <p:nvPr/>
        </p:nvSpPr>
        <p:spPr>
          <a:xfrm>
            <a:off x="5644594" y="4013262"/>
            <a:ext cx="9028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Starten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BDD27644-7A49-4267-916C-73E6DDAF4A85}"/>
              </a:ext>
            </a:extLst>
          </p:cNvPr>
          <p:cNvSpPr txBox="1"/>
          <p:nvPr/>
        </p:nvSpPr>
        <p:spPr>
          <a:xfrm>
            <a:off x="3025643" y="2051085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Image</a:t>
            </a:r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633C323E-A42B-483E-8AE7-08E7AC8731E1}"/>
              </a:ext>
            </a:extLst>
          </p:cNvPr>
          <p:cNvSpPr txBox="1"/>
          <p:nvPr/>
        </p:nvSpPr>
        <p:spPr>
          <a:xfrm>
            <a:off x="8241462" y="2065107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Container</a:t>
            </a:r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8DC4E509-5144-4FFE-8B99-8E6509FDD3CC}"/>
              </a:ext>
            </a:extLst>
          </p:cNvPr>
          <p:cNvSpPr/>
          <p:nvPr/>
        </p:nvSpPr>
        <p:spPr>
          <a:xfrm>
            <a:off x="7303312" y="4999512"/>
            <a:ext cx="938150" cy="1419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Volumes</a:t>
            </a:r>
            <a:endParaRPr lang="de-DE" sz="1400" dirty="0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B113F7D2-05EF-43F1-BAAB-45801FBEC6F7}"/>
              </a:ext>
            </a:extLst>
          </p:cNvPr>
          <p:cNvSpPr/>
          <p:nvPr/>
        </p:nvSpPr>
        <p:spPr>
          <a:xfrm>
            <a:off x="8330514" y="4999511"/>
            <a:ext cx="938150" cy="1419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/>
              <a:t>Networks</a:t>
            </a:r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DDC34987-0FB1-4635-86F4-86173F2B2A23}"/>
              </a:ext>
            </a:extLst>
          </p:cNvPr>
          <p:cNvSpPr/>
          <p:nvPr/>
        </p:nvSpPr>
        <p:spPr>
          <a:xfrm>
            <a:off x="9357716" y="4999510"/>
            <a:ext cx="938150" cy="14191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 err="1"/>
              <a:t>Env</a:t>
            </a:r>
            <a:r>
              <a:rPr lang="de-DE" sz="1400" dirty="0"/>
              <a:t> </a:t>
            </a:r>
            <a:r>
              <a:rPr lang="de-DE" sz="1400" dirty="0" err="1"/>
              <a:t>Vars</a:t>
            </a:r>
            <a:endParaRPr lang="de-DE" sz="1400" dirty="0"/>
          </a:p>
        </p:txBody>
      </p:sp>
      <p:cxnSp>
        <p:nvCxnSpPr>
          <p:cNvPr id="37" name="Gerade Verbindung mit Pfeil 36">
            <a:extLst>
              <a:ext uri="{FF2B5EF4-FFF2-40B4-BE49-F238E27FC236}">
                <a16:creationId xmlns:a16="http://schemas.microsoft.com/office/drawing/2014/main" id="{94FE2CF1-6C93-4661-B3C1-8C2992F7BBD7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7772387" y="4530435"/>
            <a:ext cx="0" cy="469077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FECBD016-8DB6-4ED6-A5B7-2258264AF188}"/>
              </a:ext>
            </a:extLst>
          </p:cNvPr>
          <p:cNvCxnSpPr>
            <a:cxnSpLocks/>
            <a:endCxn id="33" idx="0"/>
          </p:cNvCxnSpPr>
          <p:nvPr/>
        </p:nvCxnSpPr>
        <p:spPr>
          <a:xfrm flipH="1">
            <a:off x="8799589" y="4530435"/>
            <a:ext cx="3972" cy="46907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1" name="Gerade Verbindung mit Pfeil 40">
            <a:extLst>
              <a:ext uri="{FF2B5EF4-FFF2-40B4-BE49-F238E27FC236}">
                <a16:creationId xmlns:a16="http://schemas.microsoft.com/office/drawing/2014/main" id="{89C4015B-9754-4F8C-BDAB-19C897954870}"/>
              </a:ext>
            </a:extLst>
          </p:cNvPr>
          <p:cNvCxnSpPr>
            <a:cxnSpLocks/>
          </p:cNvCxnSpPr>
          <p:nvPr/>
        </p:nvCxnSpPr>
        <p:spPr>
          <a:xfrm flipH="1">
            <a:off x="9818847" y="4530434"/>
            <a:ext cx="3972" cy="469076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028" name="Picture 4" descr="New Docker Hub Pricing">
            <a:extLst>
              <a:ext uri="{FF2B5EF4-FFF2-40B4-BE49-F238E27FC236}">
                <a16:creationId xmlns:a16="http://schemas.microsoft.com/office/drawing/2014/main" id="{1BF0D620-1731-4E9A-B12B-642CDE5897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998" y="448499"/>
            <a:ext cx="2108881" cy="88731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feld 43">
            <a:extLst>
              <a:ext uri="{FF2B5EF4-FFF2-40B4-BE49-F238E27FC236}">
                <a16:creationId xmlns:a16="http://schemas.microsoft.com/office/drawing/2014/main" id="{BB11A02A-29F5-49AD-8E83-6017228C147F}"/>
              </a:ext>
            </a:extLst>
          </p:cNvPr>
          <p:cNvSpPr txBox="1"/>
          <p:nvPr/>
        </p:nvSpPr>
        <p:spPr>
          <a:xfrm>
            <a:off x="2272018" y="1120301"/>
            <a:ext cx="31290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(2)</a:t>
            </a:r>
          </a:p>
        </p:txBody>
      </p:sp>
      <p:cxnSp>
        <p:nvCxnSpPr>
          <p:cNvPr id="46" name="Gerade Verbindung mit Pfeil 45">
            <a:extLst>
              <a:ext uri="{FF2B5EF4-FFF2-40B4-BE49-F238E27FC236}">
                <a16:creationId xmlns:a16="http://schemas.microsoft.com/office/drawing/2014/main" id="{7EEB25BC-B52C-48BD-9EB1-A5DE526CF581}"/>
              </a:ext>
            </a:extLst>
          </p:cNvPr>
          <p:cNvCxnSpPr>
            <a:stCxn id="1028" idx="2"/>
          </p:cNvCxnSpPr>
          <p:nvPr/>
        </p:nvCxnSpPr>
        <p:spPr>
          <a:xfrm>
            <a:off x="1484439" y="1335809"/>
            <a:ext cx="487853" cy="10846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0" name="Textfeld 49">
            <a:extLst>
              <a:ext uri="{FF2B5EF4-FFF2-40B4-BE49-F238E27FC236}">
                <a16:creationId xmlns:a16="http://schemas.microsoft.com/office/drawing/2014/main" id="{FE4E26D4-CA0E-4EBB-B700-32EDD5C195E1}"/>
              </a:ext>
            </a:extLst>
          </p:cNvPr>
          <p:cNvSpPr txBox="1"/>
          <p:nvPr/>
        </p:nvSpPr>
        <p:spPr>
          <a:xfrm>
            <a:off x="10543166" y="3368132"/>
            <a:ext cx="364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80</a:t>
            </a:r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25112980-5ACC-415E-A767-BE99D9D0C60E}"/>
              </a:ext>
            </a:extLst>
          </p:cNvPr>
          <p:cNvSpPr txBox="1"/>
          <p:nvPr/>
        </p:nvSpPr>
        <p:spPr>
          <a:xfrm>
            <a:off x="9940432" y="3361725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8080</a:t>
            </a:r>
          </a:p>
        </p:txBody>
      </p: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FE71EDB4-B0EB-4527-B4AC-7AD3AE35B4EC}"/>
              </a:ext>
            </a:extLst>
          </p:cNvPr>
          <p:cNvCxnSpPr>
            <a:cxnSpLocks/>
          </p:cNvCxnSpPr>
          <p:nvPr/>
        </p:nvCxnSpPr>
        <p:spPr>
          <a:xfrm flipH="1">
            <a:off x="10996551" y="3522021"/>
            <a:ext cx="1195449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63" name="Rechteck 62">
            <a:extLst>
              <a:ext uri="{FF2B5EF4-FFF2-40B4-BE49-F238E27FC236}">
                <a16:creationId xmlns:a16="http://schemas.microsoft.com/office/drawing/2014/main" id="{F7774AE9-FBBB-4164-8497-778C072B158C}"/>
              </a:ext>
            </a:extLst>
          </p:cNvPr>
          <p:cNvSpPr/>
          <p:nvPr/>
        </p:nvSpPr>
        <p:spPr>
          <a:xfrm>
            <a:off x="9973936" y="3343878"/>
            <a:ext cx="948175" cy="356286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5" name="Textfeld 1024">
            <a:extLst>
              <a:ext uri="{FF2B5EF4-FFF2-40B4-BE49-F238E27FC236}">
                <a16:creationId xmlns:a16="http://schemas.microsoft.com/office/drawing/2014/main" id="{742288D8-822D-4751-A69A-EC71E9F840A3}"/>
              </a:ext>
            </a:extLst>
          </p:cNvPr>
          <p:cNvSpPr txBox="1"/>
          <p:nvPr/>
        </p:nvSpPr>
        <p:spPr>
          <a:xfrm>
            <a:off x="5041864" y="1108980"/>
            <a:ext cx="2108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Beispiel: Spring App</a:t>
            </a:r>
          </a:p>
        </p:txBody>
      </p:sp>
    </p:spTree>
    <p:extLst>
      <p:ext uri="{BB962C8B-B14F-4D97-AF65-F5344CB8AC3E}">
        <p14:creationId xmlns:p14="http://schemas.microsoft.com/office/powerpoint/2010/main" val="146039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A8FE2D-C0C0-4083-A5DD-3A0BA8FD0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715447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Begriffe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090F837D-6C46-4643-AFB4-8FABA2AED2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7681648"/>
              </p:ext>
            </p:extLst>
          </p:nvPr>
        </p:nvGraphicFramePr>
        <p:xfrm>
          <a:off x="867889" y="1264722"/>
          <a:ext cx="10456222" cy="494310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400298">
                  <a:extLst>
                    <a:ext uri="{9D8B030D-6E8A-4147-A177-3AD203B41FA5}">
                      <a16:colId xmlns:a16="http://schemas.microsoft.com/office/drawing/2014/main" val="2142126735"/>
                    </a:ext>
                  </a:extLst>
                </a:gridCol>
                <a:gridCol w="6912430">
                  <a:extLst>
                    <a:ext uri="{9D8B030D-6E8A-4147-A177-3AD203B41FA5}">
                      <a16:colId xmlns:a16="http://schemas.microsoft.com/office/drawing/2014/main" val="3314436118"/>
                    </a:ext>
                  </a:extLst>
                </a:gridCol>
                <a:gridCol w="2143494">
                  <a:extLst>
                    <a:ext uri="{9D8B030D-6E8A-4147-A177-3AD203B41FA5}">
                      <a16:colId xmlns:a16="http://schemas.microsoft.com/office/drawing/2014/main" val="4082156913"/>
                    </a:ext>
                  </a:extLst>
                </a:gridCol>
              </a:tblGrid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Begriff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Docker-Befehl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028313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Speicherabbild eines Containers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Setzt sich aus mehreren aufeinander aufbauenden </a:t>
                      </a:r>
                      <a:r>
                        <a:rPr lang="de-DE" sz="1400" dirty="0" err="1"/>
                        <a:t>Layern</a:t>
                      </a:r>
                      <a:r>
                        <a:rPr lang="de-DE" sz="1400" dirty="0"/>
                        <a:t> zusammen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image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4278686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Teil eines Images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Enthält Befehle bzw. ausführbare Dateien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697960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Container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Instanz eines Images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Kann dauerhaft laufen oder eine einmalige Aufgabe erfüllen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8151459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Registry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Service zur Verwaltung von Docker Images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z.B. Docker Hub / GHCR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781413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Geteiltes Verzeichnis auf dem Host-Rechner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Wird in den Container hinein gemountet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volume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309783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Zum Verbund mehrerer Container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Auch als Overlay über mehrere Swarm-Nodes möglich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network </a:t>
                      </a:r>
                      <a:r>
                        <a:rPr lang="de-DE" dirty="0" err="1"/>
                        <a:t>ls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445940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 err="1"/>
                        <a:t>Node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Virtuelle oder physikalische Maschine, die Mitglied in einem Swarm ist.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node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234815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 err="1"/>
                        <a:t>Dockerfile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Textdatei mit Befehlen, die bei der Erstellung des Containers im Kontext des Containers abgearbeitet werden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build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9486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4825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F32208-DBFF-4E4C-8688-B018A72D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50133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Praktisches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26CEF1-12A7-4AE7-8CC6-413A949B0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1179" y="3231420"/>
            <a:ext cx="6449642" cy="395159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Docker </a:t>
            </a:r>
            <a:r>
              <a:rPr lang="de-DE" dirty="0" err="1"/>
              <a:t>Playground</a:t>
            </a:r>
            <a:r>
              <a:rPr lang="de-DE" dirty="0"/>
              <a:t>: </a:t>
            </a:r>
            <a:r>
              <a:rPr lang="de-DE" dirty="0">
                <a:hlinkClick r:id="rId2"/>
              </a:rPr>
              <a:t>https://labs.play-with-docker.com/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1226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F54B0756-F52B-45E2-BCEC-B6FB4EE4C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50133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Docker </a:t>
            </a:r>
            <a:r>
              <a:rPr lang="de-DE" sz="3600" dirty="0" err="1"/>
              <a:t>Compose</a:t>
            </a:r>
            <a:endParaRPr lang="de-DE" sz="3600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C81BE69-83CC-4FE6-97AC-4D9C0DAAB156}"/>
              </a:ext>
            </a:extLst>
          </p:cNvPr>
          <p:cNvSpPr txBox="1"/>
          <p:nvPr/>
        </p:nvSpPr>
        <p:spPr>
          <a:xfrm>
            <a:off x="1591294" y="1686295"/>
            <a:ext cx="47724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Mehrere Container als Ganzes verwalten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/>
              <a:t>Keine langen Befehlszeilen</a:t>
            </a:r>
          </a:p>
        </p:txBody>
      </p:sp>
    </p:spTree>
    <p:extLst>
      <p:ext uri="{BB962C8B-B14F-4D97-AF65-F5344CB8AC3E}">
        <p14:creationId xmlns:p14="http://schemas.microsoft.com/office/powerpoint/2010/main" val="4138476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F54B0756-F52B-45E2-BCEC-B6FB4EE4C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50133"/>
          </a:xfrm>
        </p:spPr>
        <p:txBody>
          <a:bodyPr>
            <a:normAutofit/>
          </a:bodyPr>
          <a:lstStyle/>
          <a:p>
            <a:pPr algn="ctr"/>
            <a:r>
              <a:rPr lang="de-DE" sz="3600" dirty="0" err="1"/>
              <a:t>Pupil</a:t>
            </a:r>
            <a:r>
              <a:rPr lang="de-DE" sz="3600" dirty="0"/>
              <a:t>-Pick zum Ausprobieren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5BEF52BE-CB4A-4510-B344-E3FEC2DD22E8}"/>
              </a:ext>
            </a:extLst>
          </p:cNvPr>
          <p:cNvSpPr txBox="1"/>
          <p:nvPr/>
        </p:nvSpPr>
        <p:spPr>
          <a:xfrm>
            <a:off x="1068780" y="1742745"/>
            <a:ext cx="10509662" cy="16862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D1CA577-0DC8-4DD5-9828-973B4195379D}"/>
              </a:ext>
            </a:extLst>
          </p:cNvPr>
          <p:cNvSpPr txBox="1"/>
          <p:nvPr/>
        </p:nvSpPr>
        <p:spPr>
          <a:xfrm>
            <a:off x="1296391" y="2047263"/>
            <a:ext cx="1005444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bg1"/>
                </a:solidFill>
              </a:rPr>
              <a:t>&gt; </a:t>
            </a:r>
            <a:r>
              <a:rPr lang="de-DE" sz="1600" dirty="0" err="1">
                <a:solidFill>
                  <a:schemeClr val="bg1"/>
                </a:solidFill>
              </a:rPr>
              <a:t>curl</a:t>
            </a:r>
            <a:r>
              <a:rPr lang="de-DE" sz="1600" dirty="0">
                <a:solidFill>
                  <a:schemeClr val="bg1"/>
                </a:solidFill>
              </a:rPr>
              <a:t> http://files.mrgames-server.de/tmp/docker-compose-amd64.yml -o </a:t>
            </a:r>
            <a:r>
              <a:rPr lang="de-DE" sz="1600" dirty="0" err="1">
                <a:solidFill>
                  <a:schemeClr val="bg1"/>
                </a:solidFill>
              </a:rPr>
              <a:t>docker-compose.yml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&gt; </a:t>
            </a:r>
            <a:r>
              <a:rPr lang="de-DE" sz="1600" dirty="0" err="1">
                <a:solidFill>
                  <a:schemeClr val="bg1"/>
                </a:solidFill>
              </a:rPr>
              <a:t>docker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login</a:t>
            </a:r>
            <a:r>
              <a:rPr lang="de-DE" sz="1600" dirty="0">
                <a:solidFill>
                  <a:schemeClr val="bg1"/>
                </a:solidFill>
              </a:rPr>
              <a:t> https://docker.pkg.github.com -u </a:t>
            </a:r>
            <a:r>
              <a:rPr lang="de-DE" sz="1600" dirty="0" err="1">
                <a:solidFill>
                  <a:schemeClr val="bg1"/>
                </a:solidFill>
              </a:rPr>
              <a:t>marcauberer</a:t>
            </a:r>
            <a:r>
              <a:rPr lang="de-DE" sz="1600" dirty="0">
                <a:solidFill>
                  <a:schemeClr val="bg1"/>
                </a:solidFill>
              </a:rPr>
              <a:t> –p fa2692afcc2ccd2de4c876d525c75790478a0a05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&gt; </a:t>
            </a:r>
            <a:r>
              <a:rPr lang="de-DE" sz="1600" dirty="0" err="1">
                <a:solidFill>
                  <a:schemeClr val="bg1"/>
                </a:solidFill>
              </a:rPr>
              <a:t>docker-compose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up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76E6D4AE-D4EB-4116-B42D-35762125EDF5}"/>
              </a:ext>
            </a:extLst>
          </p:cNvPr>
          <p:cNvSpPr txBox="1"/>
          <p:nvPr/>
        </p:nvSpPr>
        <p:spPr>
          <a:xfrm>
            <a:off x="1068780" y="3972337"/>
            <a:ext cx="10509662" cy="1686255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endParaRPr lang="de-DE" dirty="0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9A5C86AA-3734-4E5A-8DA7-F2E1ECD96EED}"/>
              </a:ext>
            </a:extLst>
          </p:cNvPr>
          <p:cNvSpPr txBox="1"/>
          <p:nvPr/>
        </p:nvSpPr>
        <p:spPr>
          <a:xfrm>
            <a:off x="1296391" y="4276855"/>
            <a:ext cx="1005444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sz="1600" dirty="0">
                <a:solidFill>
                  <a:schemeClr val="bg1"/>
                </a:solidFill>
              </a:rPr>
              <a:t>&gt; </a:t>
            </a:r>
            <a:r>
              <a:rPr lang="de-DE" sz="1600" dirty="0" err="1">
                <a:solidFill>
                  <a:schemeClr val="bg1"/>
                </a:solidFill>
              </a:rPr>
              <a:t>curl</a:t>
            </a:r>
            <a:r>
              <a:rPr lang="de-DE" sz="1600" dirty="0">
                <a:solidFill>
                  <a:schemeClr val="bg1"/>
                </a:solidFill>
              </a:rPr>
              <a:t> http://files.mrgames-server.de/tmp/docker-compose-armv7.yml -o </a:t>
            </a:r>
            <a:r>
              <a:rPr lang="de-DE" sz="1600" dirty="0" err="1">
                <a:solidFill>
                  <a:schemeClr val="bg1"/>
                </a:solidFill>
              </a:rPr>
              <a:t>docker-compose.yml</a:t>
            </a: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&gt; </a:t>
            </a:r>
            <a:r>
              <a:rPr lang="de-DE" sz="1600" dirty="0" err="1">
                <a:solidFill>
                  <a:schemeClr val="bg1"/>
                </a:solidFill>
              </a:rPr>
              <a:t>docker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login</a:t>
            </a:r>
            <a:r>
              <a:rPr lang="de-DE" sz="1600" dirty="0">
                <a:solidFill>
                  <a:schemeClr val="bg1"/>
                </a:solidFill>
              </a:rPr>
              <a:t> https://docker.pkg.github.com -u </a:t>
            </a:r>
            <a:r>
              <a:rPr lang="de-DE" sz="1600" dirty="0" err="1">
                <a:solidFill>
                  <a:schemeClr val="bg1"/>
                </a:solidFill>
              </a:rPr>
              <a:t>marcauberer</a:t>
            </a:r>
            <a:r>
              <a:rPr lang="de-DE" sz="1600" dirty="0">
                <a:solidFill>
                  <a:schemeClr val="bg1"/>
                </a:solidFill>
              </a:rPr>
              <a:t> –p fa2692afcc2ccd2de4c876d525c75790478a0a05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z="1600" dirty="0">
              <a:solidFill>
                <a:schemeClr val="bg1"/>
              </a:solidFill>
            </a:endParaRPr>
          </a:p>
          <a:p>
            <a:r>
              <a:rPr lang="de-DE" sz="1600" dirty="0">
                <a:solidFill>
                  <a:schemeClr val="bg1"/>
                </a:solidFill>
              </a:rPr>
              <a:t>&gt; </a:t>
            </a:r>
            <a:r>
              <a:rPr lang="de-DE" sz="1600" dirty="0" err="1">
                <a:solidFill>
                  <a:schemeClr val="bg1"/>
                </a:solidFill>
              </a:rPr>
              <a:t>docker-compose</a:t>
            </a:r>
            <a:r>
              <a:rPr lang="de-DE" sz="1600" dirty="0">
                <a:solidFill>
                  <a:schemeClr val="bg1"/>
                </a:solidFill>
              </a:rPr>
              <a:t> </a:t>
            </a:r>
            <a:r>
              <a:rPr lang="de-DE" sz="1600" dirty="0" err="1">
                <a:solidFill>
                  <a:schemeClr val="bg1"/>
                </a:solidFill>
              </a:rPr>
              <a:t>up</a:t>
            </a:r>
            <a:endParaRPr lang="de-DE" sz="1600" dirty="0">
              <a:solidFill>
                <a:schemeClr val="bg1"/>
              </a:solidFill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BC2DF48C-0047-49FE-8B28-8B873C38AE1F}"/>
              </a:ext>
            </a:extLst>
          </p:cNvPr>
          <p:cNvSpPr txBox="1"/>
          <p:nvPr/>
        </p:nvSpPr>
        <p:spPr>
          <a:xfrm>
            <a:off x="5630152" y="3516002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ARMv7 CPUs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A1FAAC0-B797-4D80-8AD1-B222BA2EAA37}"/>
              </a:ext>
            </a:extLst>
          </p:cNvPr>
          <p:cNvSpPr txBox="1"/>
          <p:nvPr/>
        </p:nvSpPr>
        <p:spPr>
          <a:xfrm>
            <a:off x="5392923" y="1319260"/>
            <a:ext cx="14061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AMD64 CPUs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871060B-6C0A-4392-B3A5-5BA79D829E7C}"/>
              </a:ext>
            </a:extLst>
          </p:cNvPr>
          <p:cNvSpPr txBox="1"/>
          <p:nvPr/>
        </p:nvSpPr>
        <p:spPr>
          <a:xfrm>
            <a:off x="1508045" y="6017263"/>
            <a:ext cx="9175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Bitte innerhalb der nächsten 24h ausprobieren. Das Personal Access Token wird dann gelöscht</a:t>
            </a:r>
          </a:p>
        </p:txBody>
      </p:sp>
    </p:spTree>
    <p:extLst>
      <p:ext uri="{BB962C8B-B14F-4D97-AF65-F5344CB8AC3E}">
        <p14:creationId xmlns:p14="http://schemas.microsoft.com/office/powerpoint/2010/main" val="244331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A8FE2D-C0C0-4083-A5DD-3A0BA8FD0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200" y="439427"/>
            <a:ext cx="11091600" cy="715447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Docker Swarm</a:t>
            </a:r>
          </a:p>
        </p:txBody>
      </p:sp>
      <p:sp>
        <p:nvSpPr>
          <p:cNvPr id="4" name="Rechteck: abgerundete Ecken 3">
            <a:extLst>
              <a:ext uri="{FF2B5EF4-FFF2-40B4-BE49-F238E27FC236}">
                <a16:creationId xmlns:a16="http://schemas.microsoft.com/office/drawing/2014/main" id="{25BD8030-DAE3-4C70-95B7-50F2BC5A6D4B}"/>
              </a:ext>
            </a:extLst>
          </p:cNvPr>
          <p:cNvSpPr/>
          <p:nvPr/>
        </p:nvSpPr>
        <p:spPr>
          <a:xfrm>
            <a:off x="2101931" y="2449286"/>
            <a:ext cx="1828800" cy="9797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Pupil</a:t>
            </a:r>
            <a:r>
              <a:rPr lang="de-DE" dirty="0"/>
              <a:t>-Pick</a:t>
            </a:r>
          </a:p>
        </p:txBody>
      </p:sp>
      <p:sp>
        <p:nvSpPr>
          <p:cNvPr id="10" name="Rechteck: abgerundete Ecken 9">
            <a:extLst>
              <a:ext uri="{FF2B5EF4-FFF2-40B4-BE49-F238E27FC236}">
                <a16:creationId xmlns:a16="http://schemas.microsoft.com/office/drawing/2014/main" id="{EDE87AA7-E455-4388-A7B9-E8817B1F3A8A}"/>
              </a:ext>
            </a:extLst>
          </p:cNvPr>
          <p:cNvSpPr/>
          <p:nvPr/>
        </p:nvSpPr>
        <p:spPr>
          <a:xfrm>
            <a:off x="2101930" y="3550725"/>
            <a:ext cx="1798121" cy="9797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Postgres</a:t>
            </a:r>
            <a:endParaRPr lang="de-DE" dirty="0"/>
          </a:p>
        </p:txBody>
      </p:sp>
      <p:sp>
        <p:nvSpPr>
          <p:cNvPr id="16" name="Rechteck: abgerundete Ecken 15">
            <a:extLst>
              <a:ext uri="{FF2B5EF4-FFF2-40B4-BE49-F238E27FC236}">
                <a16:creationId xmlns:a16="http://schemas.microsoft.com/office/drawing/2014/main" id="{B5BB22D5-85FB-408B-B8EB-6F192310A68A}"/>
              </a:ext>
            </a:extLst>
          </p:cNvPr>
          <p:cNvSpPr/>
          <p:nvPr/>
        </p:nvSpPr>
        <p:spPr>
          <a:xfrm>
            <a:off x="1908458" y="1086870"/>
            <a:ext cx="7239990" cy="39496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400" dirty="0"/>
              <a:t>Load </a:t>
            </a:r>
            <a:r>
              <a:rPr lang="de-DE" sz="1400" dirty="0" err="1"/>
              <a:t>balancer</a:t>
            </a:r>
            <a:endParaRPr lang="de-DE" sz="1400" dirty="0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753A5CC8-7CA0-4D3A-A076-1DC4DEF2BB58}"/>
              </a:ext>
            </a:extLst>
          </p:cNvPr>
          <p:cNvSpPr/>
          <p:nvPr/>
        </p:nvSpPr>
        <p:spPr>
          <a:xfrm>
            <a:off x="2263731" y="6146476"/>
            <a:ext cx="1443842" cy="4502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e-DE" sz="1400" dirty="0" err="1"/>
              <a:t>Volumes</a:t>
            </a:r>
            <a:endParaRPr lang="de-DE" sz="1400" dirty="0"/>
          </a:p>
        </p:txBody>
      </p:sp>
      <p:sp>
        <p:nvSpPr>
          <p:cNvPr id="24" name="Rechteck 23">
            <a:extLst>
              <a:ext uri="{FF2B5EF4-FFF2-40B4-BE49-F238E27FC236}">
                <a16:creationId xmlns:a16="http://schemas.microsoft.com/office/drawing/2014/main" id="{88C5BD54-8FA3-433A-AA77-3BBEAB24197E}"/>
              </a:ext>
            </a:extLst>
          </p:cNvPr>
          <p:cNvSpPr/>
          <p:nvPr/>
        </p:nvSpPr>
        <p:spPr>
          <a:xfrm>
            <a:off x="1917865" y="1953491"/>
            <a:ext cx="2196935" cy="473825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459D6D2F-4B55-472B-9328-80A751CE2F37}"/>
              </a:ext>
            </a:extLst>
          </p:cNvPr>
          <p:cNvSpPr txBox="1"/>
          <p:nvPr/>
        </p:nvSpPr>
        <p:spPr>
          <a:xfrm>
            <a:off x="2423060" y="2016723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Manager 1</a:t>
            </a:r>
          </a:p>
        </p:txBody>
      </p:sp>
      <p:sp>
        <p:nvSpPr>
          <p:cNvPr id="29" name="Rechteck: abgerundete Ecken 28">
            <a:extLst>
              <a:ext uri="{FF2B5EF4-FFF2-40B4-BE49-F238E27FC236}">
                <a16:creationId xmlns:a16="http://schemas.microsoft.com/office/drawing/2014/main" id="{15A479BA-B854-43A3-AE87-0F102EA4D4D4}"/>
              </a:ext>
            </a:extLst>
          </p:cNvPr>
          <p:cNvSpPr/>
          <p:nvPr/>
        </p:nvSpPr>
        <p:spPr>
          <a:xfrm>
            <a:off x="2071252" y="4670967"/>
            <a:ext cx="1828800" cy="9797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Adminer</a:t>
            </a:r>
            <a:endParaRPr lang="de-DE" dirty="0"/>
          </a:p>
        </p:txBody>
      </p:sp>
      <p:sp>
        <p:nvSpPr>
          <p:cNvPr id="43" name="Rechteck: abgerundete Ecken 42">
            <a:extLst>
              <a:ext uri="{FF2B5EF4-FFF2-40B4-BE49-F238E27FC236}">
                <a16:creationId xmlns:a16="http://schemas.microsoft.com/office/drawing/2014/main" id="{B2688401-7228-4750-999D-93CAE4BCDEDE}"/>
              </a:ext>
            </a:extLst>
          </p:cNvPr>
          <p:cNvSpPr/>
          <p:nvPr/>
        </p:nvSpPr>
        <p:spPr>
          <a:xfrm>
            <a:off x="4644732" y="2449286"/>
            <a:ext cx="1828800" cy="9797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Pupil</a:t>
            </a:r>
            <a:r>
              <a:rPr lang="de-DE" dirty="0"/>
              <a:t>-Pick</a:t>
            </a:r>
          </a:p>
        </p:txBody>
      </p:sp>
      <p:sp>
        <p:nvSpPr>
          <p:cNvPr id="45" name="Rechteck: abgerundete Ecken 44">
            <a:extLst>
              <a:ext uri="{FF2B5EF4-FFF2-40B4-BE49-F238E27FC236}">
                <a16:creationId xmlns:a16="http://schemas.microsoft.com/office/drawing/2014/main" id="{531B1779-0686-476E-B078-448DE0BAD7A3}"/>
              </a:ext>
            </a:extLst>
          </p:cNvPr>
          <p:cNvSpPr/>
          <p:nvPr/>
        </p:nvSpPr>
        <p:spPr>
          <a:xfrm>
            <a:off x="4644732" y="3550725"/>
            <a:ext cx="1828800" cy="9797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Postgres</a:t>
            </a:r>
            <a:endParaRPr lang="de-DE" dirty="0"/>
          </a:p>
        </p:txBody>
      </p:sp>
      <p:sp>
        <p:nvSpPr>
          <p:cNvPr id="47" name="Rechteck 46">
            <a:extLst>
              <a:ext uri="{FF2B5EF4-FFF2-40B4-BE49-F238E27FC236}">
                <a16:creationId xmlns:a16="http://schemas.microsoft.com/office/drawing/2014/main" id="{A0A4EF7E-787E-4AB7-A9DD-8B97087CE21F}"/>
              </a:ext>
            </a:extLst>
          </p:cNvPr>
          <p:cNvSpPr/>
          <p:nvPr/>
        </p:nvSpPr>
        <p:spPr>
          <a:xfrm>
            <a:off x="4806532" y="6146476"/>
            <a:ext cx="1443842" cy="4502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e-DE" sz="1400" dirty="0" err="1"/>
              <a:t>Volumes</a:t>
            </a:r>
            <a:endParaRPr lang="de-DE" sz="1400" dirty="0"/>
          </a:p>
        </p:txBody>
      </p:sp>
      <p:sp>
        <p:nvSpPr>
          <p:cNvPr id="49" name="Rechteck 48">
            <a:extLst>
              <a:ext uri="{FF2B5EF4-FFF2-40B4-BE49-F238E27FC236}">
                <a16:creationId xmlns:a16="http://schemas.microsoft.com/office/drawing/2014/main" id="{15EA3E90-BEBB-43F9-BF06-2FAD3C0EA60C}"/>
              </a:ext>
            </a:extLst>
          </p:cNvPr>
          <p:cNvSpPr/>
          <p:nvPr/>
        </p:nvSpPr>
        <p:spPr>
          <a:xfrm>
            <a:off x="4460666" y="1953491"/>
            <a:ext cx="2196935" cy="473825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Textfeld 50">
            <a:extLst>
              <a:ext uri="{FF2B5EF4-FFF2-40B4-BE49-F238E27FC236}">
                <a16:creationId xmlns:a16="http://schemas.microsoft.com/office/drawing/2014/main" id="{FF15A6EA-3F58-42A3-A450-BC1759435F17}"/>
              </a:ext>
            </a:extLst>
          </p:cNvPr>
          <p:cNvSpPr txBox="1"/>
          <p:nvPr/>
        </p:nvSpPr>
        <p:spPr>
          <a:xfrm>
            <a:off x="4965861" y="2016723"/>
            <a:ext cx="1186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Manager 2</a:t>
            </a:r>
          </a:p>
        </p:txBody>
      </p:sp>
      <p:sp>
        <p:nvSpPr>
          <p:cNvPr id="55" name="Rechteck: abgerundete Ecken 54">
            <a:extLst>
              <a:ext uri="{FF2B5EF4-FFF2-40B4-BE49-F238E27FC236}">
                <a16:creationId xmlns:a16="http://schemas.microsoft.com/office/drawing/2014/main" id="{F0AFFA79-89C2-4463-A5B0-32AD99D1F058}"/>
              </a:ext>
            </a:extLst>
          </p:cNvPr>
          <p:cNvSpPr/>
          <p:nvPr/>
        </p:nvSpPr>
        <p:spPr>
          <a:xfrm>
            <a:off x="7144986" y="2449286"/>
            <a:ext cx="1828800" cy="9797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Pupil</a:t>
            </a:r>
            <a:r>
              <a:rPr lang="de-DE" dirty="0"/>
              <a:t>-Pick</a:t>
            </a:r>
          </a:p>
        </p:txBody>
      </p:sp>
      <p:sp>
        <p:nvSpPr>
          <p:cNvPr id="57" name="Rechteck: abgerundete Ecken 56">
            <a:extLst>
              <a:ext uri="{FF2B5EF4-FFF2-40B4-BE49-F238E27FC236}">
                <a16:creationId xmlns:a16="http://schemas.microsoft.com/office/drawing/2014/main" id="{CFC20123-D0F1-4B80-9F31-9F3C59C6A7EB}"/>
              </a:ext>
            </a:extLst>
          </p:cNvPr>
          <p:cNvSpPr/>
          <p:nvPr/>
        </p:nvSpPr>
        <p:spPr>
          <a:xfrm>
            <a:off x="7144986" y="3550725"/>
            <a:ext cx="1828800" cy="9797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Postgres</a:t>
            </a:r>
            <a:endParaRPr lang="de-DE" dirty="0"/>
          </a:p>
        </p:txBody>
      </p:sp>
      <p:sp>
        <p:nvSpPr>
          <p:cNvPr id="59" name="Rechteck 58">
            <a:extLst>
              <a:ext uri="{FF2B5EF4-FFF2-40B4-BE49-F238E27FC236}">
                <a16:creationId xmlns:a16="http://schemas.microsoft.com/office/drawing/2014/main" id="{B1C105D6-9829-4669-B242-D0AED17EBD68}"/>
              </a:ext>
            </a:extLst>
          </p:cNvPr>
          <p:cNvSpPr/>
          <p:nvPr/>
        </p:nvSpPr>
        <p:spPr>
          <a:xfrm>
            <a:off x="7306786" y="6146476"/>
            <a:ext cx="1443842" cy="4502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de-DE" sz="1400" dirty="0" err="1"/>
              <a:t>Volumes</a:t>
            </a:r>
            <a:endParaRPr lang="de-DE" sz="1400" dirty="0"/>
          </a:p>
        </p:txBody>
      </p:sp>
      <p:sp>
        <p:nvSpPr>
          <p:cNvPr id="61" name="Rechteck 60">
            <a:extLst>
              <a:ext uri="{FF2B5EF4-FFF2-40B4-BE49-F238E27FC236}">
                <a16:creationId xmlns:a16="http://schemas.microsoft.com/office/drawing/2014/main" id="{F2E7FD6A-C680-4804-B77C-1CE825817E57}"/>
              </a:ext>
            </a:extLst>
          </p:cNvPr>
          <p:cNvSpPr/>
          <p:nvPr/>
        </p:nvSpPr>
        <p:spPr>
          <a:xfrm>
            <a:off x="6960920" y="1953491"/>
            <a:ext cx="2196935" cy="4738254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Textfeld 62">
            <a:extLst>
              <a:ext uri="{FF2B5EF4-FFF2-40B4-BE49-F238E27FC236}">
                <a16:creationId xmlns:a16="http://schemas.microsoft.com/office/drawing/2014/main" id="{D17F7D94-17D9-4CF3-8214-3FB512EBC6C6}"/>
              </a:ext>
            </a:extLst>
          </p:cNvPr>
          <p:cNvSpPr txBox="1"/>
          <p:nvPr/>
        </p:nvSpPr>
        <p:spPr>
          <a:xfrm>
            <a:off x="7466115" y="2016723"/>
            <a:ext cx="10406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Worker</a:t>
            </a:r>
            <a:r>
              <a:rPr lang="de-DE" dirty="0"/>
              <a:t> 1</a:t>
            </a:r>
          </a:p>
        </p:txBody>
      </p:sp>
      <p:sp>
        <p:nvSpPr>
          <p:cNvPr id="67" name="Rechteck: abgerundete Ecken 66">
            <a:extLst>
              <a:ext uri="{FF2B5EF4-FFF2-40B4-BE49-F238E27FC236}">
                <a16:creationId xmlns:a16="http://schemas.microsoft.com/office/drawing/2014/main" id="{462BCE4E-A948-4DBF-9BCF-14ADE40DE6E3}"/>
              </a:ext>
            </a:extLst>
          </p:cNvPr>
          <p:cNvSpPr/>
          <p:nvPr/>
        </p:nvSpPr>
        <p:spPr>
          <a:xfrm>
            <a:off x="4644732" y="4670967"/>
            <a:ext cx="1828800" cy="9797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err="1"/>
              <a:t>Postgres</a:t>
            </a:r>
            <a:endParaRPr lang="de-DE" dirty="0"/>
          </a:p>
        </p:txBody>
      </p:sp>
      <p:sp>
        <p:nvSpPr>
          <p:cNvPr id="69" name="Rechteck: abgerundete Ecken 68">
            <a:extLst>
              <a:ext uri="{FF2B5EF4-FFF2-40B4-BE49-F238E27FC236}">
                <a16:creationId xmlns:a16="http://schemas.microsoft.com/office/drawing/2014/main" id="{5D841642-0333-408E-8D99-A9BB85C02D35}"/>
              </a:ext>
            </a:extLst>
          </p:cNvPr>
          <p:cNvSpPr/>
          <p:nvPr/>
        </p:nvSpPr>
        <p:spPr>
          <a:xfrm>
            <a:off x="1751610" y="1555668"/>
            <a:ext cx="7606146" cy="5237018"/>
          </a:xfrm>
          <a:prstGeom prst="roundRect">
            <a:avLst>
              <a:gd name="adj" fmla="val 4459"/>
            </a:avLst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de-DE" sz="1400" dirty="0"/>
          </a:p>
        </p:txBody>
      </p:sp>
      <p:sp>
        <p:nvSpPr>
          <p:cNvPr id="70" name="Textfeld 69">
            <a:extLst>
              <a:ext uri="{FF2B5EF4-FFF2-40B4-BE49-F238E27FC236}">
                <a16:creationId xmlns:a16="http://schemas.microsoft.com/office/drawing/2014/main" id="{CB296AA0-4D8C-48D6-8998-11972F06B402}"/>
              </a:ext>
            </a:extLst>
          </p:cNvPr>
          <p:cNvSpPr txBox="1"/>
          <p:nvPr/>
        </p:nvSpPr>
        <p:spPr>
          <a:xfrm>
            <a:off x="4668062" y="1547241"/>
            <a:ext cx="1773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Overlay network</a:t>
            </a:r>
          </a:p>
        </p:txBody>
      </p:sp>
      <p:cxnSp>
        <p:nvCxnSpPr>
          <p:cNvPr id="72" name="Gerade Verbindung mit Pfeil 71">
            <a:extLst>
              <a:ext uri="{FF2B5EF4-FFF2-40B4-BE49-F238E27FC236}">
                <a16:creationId xmlns:a16="http://schemas.microsoft.com/office/drawing/2014/main" id="{D9DEDBE6-FA15-4B9D-835B-7BB4B68FD67D}"/>
              </a:ext>
            </a:extLst>
          </p:cNvPr>
          <p:cNvCxnSpPr>
            <a:stCxn id="10" idx="3"/>
            <a:endCxn id="45" idx="1"/>
          </p:cNvCxnSpPr>
          <p:nvPr/>
        </p:nvCxnSpPr>
        <p:spPr>
          <a:xfrm>
            <a:off x="3900051" y="4040582"/>
            <a:ext cx="744681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3" name="Gerade Verbindung mit Pfeil 72">
            <a:extLst>
              <a:ext uri="{FF2B5EF4-FFF2-40B4-BE49-F238E27FC236}">
                <a16:creationId xmlns:a16="http://schemas.microsoft.com/office/drawing/2014/main" id="{CB128B92-1919-464F-A413-C10CD6E5B070}"/>
              </a:ext>
            </a:extLst>
          </p:cNvPr>
          <p:cNvCxnSpPr>
            <a:cxnSpLocks/>
            <a:endCxn id="57" idx="1"/>
          </p:cNvCxnSpPr>
          <p:nvPr/>
        </p:nvCxnSpPr>
        <p:spPr>
          <a:xfrm>
            <a:off x="6441304" y="4040582"/>
            <a:ext cx="70368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6664337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425</Words>
  <Application>Microsoft Office PowerPoint</Application>
  <PresentationFormat>Breitbild</PresentationFormat>
  <Paragraphs>105</Paragraphs>
  <Slides>10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Sitka Heading</vt:lpstr>
      <vt:lpstr>Source Sans Pro</vt:lpstr>
      <vt:lpstr>Wingdings</vt:lpstr>
      <vt:lpstr>3DFloatVTI</vt:lpstr>
      <vt:lpstr>PowerPoint-Präsentation</vt:lpstr>
      <vt:lpstr>Docker</vt:lpstr>
      <vt:lpstr>Container-Konzept</vt:lpstr>
      <vt:lpstr>Container-Konzept</vt:lpstr>
      <vt:lpstr>Begriffe</vt:lpstr>
      <vt:lpstr>Praktisches Beispiel</vt:lpstr>
      <vt:lpstr>Docker Compose</vt:lpstr>
      <vt:lpstr>Pupil-Pick zum Ausprobieren</vt:lpstr>
      <vt:lpstr>Docker Swarm</vt:lpstr>
      <vt:lpstr>Bildquellen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</dc:creator>
  <cp:lastModifiedBy>Marc</cp:lastModifiedBy>
  <cp:revision>36</cp:revision>
  <dcterms:created xsi:type="dcterms:W3CDTF">2020-11-02T09:56:15Z</dcterms:created>
  <dcterms:modified xsi:type="dcterms:W3CDTF">2020-11-10T00:11:30Z</dcterms:modified>
</cp:coreProperties>
</file>

<file path=docProps/thumbnail.jpeg>
</file>